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Arimo" panose="020B0604020202020204" charset="0"/>
      <p:regular r:id="rId20"/>
    </p:embeddedFont>
    <p:embeddedFont>
      <p:font typeface="Arimo Bold" panose="020B0604020202020204" charset="0"/>
      <p:regular r:id="rId21"/>
    </p:embeddedFont>
    <p:embeddedFont>
      <p:font typeface="Arimo Italics" panose="020B0604020202020204" charset="0"/>
      <p:regular r:id="rId22"/>
    </p:embeddedFont>
    <p:embeddedFont>
      <p:font typeface="Calibri" panose="020F0502020204030204" pitchFamily="34" charset="0"/>
      <p:regular r:id="rId23"/>
      <p:bold r:id="rId24"/>
      <p:italic r:id="rId25"/>
      <p:boldItalic r:id="rId26"/>
    </p:embeddedFont>
    <p:embeddedFont>
      <p:font typeface="Clear Sans Bold" panose="020B0604020202020204" charset="0"/>
      <p:regular r:id="rId27"/>
    </p:embeddedFont>
    <p:embeddedFont>
      <p:font typeface="Open Sans Extra Bold" panose="020B0604020202020204" charset="0"/>
      <p:regular r:id="rId28"/>
    </p:embeddedFont>
    <p:embeddedFont>
      <p:font typeface="Quicksand Bold" panose="020B0604020202020204" charset="0"/>
      <p:regular r:id="rId29"/>
    </p:embeddedFont>
    <p:embeddedFont>
      <p:font typeface="Times New Roman" panose="02020603050405020304"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9.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46070" y="-128023"/>
            <a:ext cx="10415023" cy="10415023"/>
          </a:xfrm>
          <a:custGeom>
            <a:avLst/>
            <a:gdLst/>
            <a:ahLst/>
            <a:cxnLst/>
            <a:rect l="l" t="t" r="r" b="b"/>
            <a:pathLst>
              <a:path w="10415023" h="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23138" y="8567068"/>
            <a:ext cx="295544" cy="232372"/>
          </a:xfrm>
          <a:custGeom>
            <a:avLst/>
            <a:gdLst/>
            <a:ahLst/>
            <a:cxnLst/>
            <a:rect l="l" t="t" r="r" b="b"/>
            <a:pathLst>
              <a:path w="295544" h="232372">
                <a:moveTo>
                  <a:pt x="0" y="0"/>
                </a:moveTo>
                <a:lnTo>
                  <a:pt x="295544" y="0"/>
                </a:lnTo>
                <a:lnTo>
                  <a:pt x="295544" y="232371"/>
                </a:lnTo>
                <a:lnTo>
                  <a:pt x="0" y="232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5458" y="8982635"/>
            <a:ext cx="270904" cy="275665"/>
          </a:xfrm>
          <a:custGeom>
            <a:avLst/>
            <a:gdLst/>
            <a:ahLst/>
            <a:cxnLst/>
            <a:rect l="l" t="t" r="r" b="b"/>
            <a:pathLst>
              <a:path w="270904" h="275665">
                <a:moveTo>
                  <a:pt x="0" y="0"/>
                </a:moveTo>
                <a:lnTo>
                  <a:pt x="270904" y="0"/>
                </a:lnTo>
                <a:lnTo>
                  <a:pt x="270904" y="275665"/>
                </a:lnTo>
                <a:lnTo>
                  <a:pt x="0" y="275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365230" y="2842662"/>
            <a:ext cx="9522361" cy="3542521"/>
          </a:xfrm>
          <a:prstGeom prst="rect">
            <a:avLst/>
          </a:prstGeom>
        </p:spPr>
        <p:txBody>
          <a:bodyPr lIns="0" tIns="0" rIns="0" bIns="0" rtlCol="0" anchor="t">
            <a:spAutoFit/>
          </a:bodyPr>
          <a:lstStyle/>
          <a:p>
            <a:pPr algn="l">
              <a:lnSpc>
                <a:spcPts val="9163"/>
              </a:lnSpc>
            </a:pPr>
            <a:r>
              <a:rPr lang="en-US" sz="9256">
                <a:solidFill>
                  <a:srgbClr val="FFFFFF"/>
                </a:solidFill>
                <a:latin typeface="Open Sans Extra Bold"/>
              </a:rPr>
              <a:t>HOSPITAL MANAGEMENT SYSTEM</a:t>
            </a:r>
          </a:p>
        </p:txBody>
      </p:sp>
      <p:sp>
        <p:nvSpPr>
          <p:cNvPr id="7" name="TextBox 7"/>
          <p:cNvSpPr txBox="1"/>
          <p:nvPr/>
        </p:nvSpPr>
        <p:spPr>
          <a:xfrm>
            <a:off x="1623138" y="6480432"/>
            <a:ext cx="4503272" cy="1253129"/>
          </a:xfrm>
          <a:prstGeom prst="rect">
            <a:avLst/>
          </a:prstGeom>
        </p:spPr>
        <p:txBody>
          <a:bodyPr lIns="0" tIns="0" rIns="0" bIns="0" rtlCol="0" anchor="t">
            <a:spAutoFit/>
          </a:bodyPr>
          <a:lstStyle/>
          <a:p>
            <a:pPr algn="l">
              <a:lnSpc>
                <a:spcPts val="4954"/>
              </a:lnSpc>
            </a:pPr>
            <a:r>
              <a:rPr lang="en-US" sz="3539">
                <a:solidFill>
                  <a:srgbClr val="24231F"/>
                </a:solidFill>
                <a:latin typeface="Arimo Italics"/>
              </a:rPr>
              <a:t>Medical Clinic Presentation</a:t>
            </a:r>
          </a:p>
        </p:txBody>
      </p:sp>
      <p:sp>
        <p:nvSpPr>
          <p:cNvPr id="8" name="TextBox 8"/>
          <p:cNvSpPr txBox="1"/>
          <p:nvPr/>
        </p:nvSpPr>
        <p:spPr>
          <a:xfrm>
            <a:off x="2166821" y="8509918"/>
            <a:ext cx="4399448" cy="746928"/>
          </a:xfrm>
          <a:prstGeom prst="rect">
            <a:avLst/>
          </a:prstGeom>
        </p:spPr>
        <p:txBody>
          <a:bodyPr lIns="0" tIns="0" rIns="0" bIns="0" rtlCol="0" anchor="t">
            <a:spAutoFit/>
          </a:bodyPr>
          <a:lstStyle/>
          <a:p>
            <a:pPr algn="l">
              <a:lnSpc>
                <a:spcPts val="2930"/>
              </a:lnSpc>
            </a:pPr>
            <a:r>
              <a:rPr lang="en-US" sz="2093" dirty="0">
                <a:solidFill>
                  <a:srgbClr val="000000"/>
                </a:solidFill>
                <a:latin typeface="Arimo"/>
              </a:rPr>
              <a:t>www.reallygreatsite.com</a:t>
            </a:r>
          </a:p>
          <a:p>
            <a:pPr algn="l">
              <a:lnSpc>
                <a:spcPts val="2930"/>
              </a:lnSpc>
            </a:pPr>
            <a:r>
              <a:rPr lang="en-US" sz="2093" dirty="0">
                <a:solidFill>
                  <a:srgbClr val="000000"/>
                </a:solidFill>
                <a:latin typeface="Arimo"/>
              </a:rPr>
              <a:t>hello@reallygreatsite.com</a:t>
            </a:r>
          </a:p>
        </p:txBody>
      </p:sp>
      <p:sp>
        <p:nvSpPr>
          <p:cNvPr id="9" name="Freeform 9"/>
          <p:cNvSpPr/>
          <p:nvPr/>
        </p:nvSpPr>
        <p:spPr>
          <a:xfrm>
            <a:off x="1028700" y="709125"/>
            <a:ext cx="1421752" cy="1680849"/>
          </a:xfrm>
          <a:custGeom>
            <a:avLst/>
            <a:gdLst/>
            <a:ahLst/>
            <a:cxnLst/>
            <a:rect l="l" t="t" r="r" b="b"/>
            <a:pathLst>
              <a:path w="1421752" h="1680849">
                <a:moveTo>
                  <a:pt x="0" y="0"/>
                </a:moveTo>
                <a:lnTo>
                  <a:pt x="1421752" y="0"/>
                </a:lnTo>
                <a:lnTo>
                  <a:pt x="1421752" y="1680849"/>
                </a:lnTo>
                <a:lnTo>
                  <a:pt x="0" y="1680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5104"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40230" y="414439"/>
            <a:ext cx="17807539" cy="4925929"/>
          </a:xfrm>
          <a:custGeom>
            <a:avLst/>
            <a:gdLst/>
            <a:ahLst/>
            <a:cxnLst/>
            <a:rect l="l" t="t" r="r" b="b"/>
            <a:pathLst>
              <a:path w="17807539" h="4925929">
                <a:moveTo>
                  <a:pt x="0" y="0"/>
                </a:moveTo>
                <a:lnTo>
                  <a:pt x="17807538" y="0"/>
                </a:lnTo>
                <a:lnTo>
                  <a:pt x="17807538" y="4925929"/>
                </a:lnTo>
                <a:lnTo>
                  <a:pt x="0" y="4925929"/>
                </a:lnTo>
                <a:lnTo>
                  <a:pt x="0" y="0"/>
                </a:lnTo>
                <a:close/>
              </a:path>
            </a:pathLst>
          </a:custGeom>
          <a:blipFill>
            <a:blip r:embed="rId4"/>
            <a:stretch>
              <a:fillRect t="-34583" b="-36767"/>
            </a:stretch>
          </a:blipFill>
        </p:spPr>
      </p:sp>
      <p:sp>
        <p:nvSpPr>
          <p:cNvPr id="7" name="TextBox 7"/>
          <p:cNvSpPr txBox="1"/>
          <p:nvPr/>
        </p:nvSpPr>
        <p:spPr>
          <a:xfrm>
            <a:off x="666755" y="5820916"/>
            <a:ext cx="16954487" cy="4569392"/>
          </a:xfrm>
          <a:prstGeom prst="rect">
            <a:avLst/>
          </a:prstGeom>
        </p:spPr>
        <p:txBody>
          <a:bodyPr wrap="square" lIns="0" tIns="0" rIns="0" bIns="0" rtlCol="0" anchor="t">
            <a:spAutoFit/>
          </a:bodyPr>
          <a:lstStyle/>
          <a:p>
            <a:pPr algn="ctr">
              <a:lnSpc>
                <a:spcPts val="6459"/>
              </a:lnSpc>
            </a:pPr>
            <a:r>
              <a:rPr lang="en-US" sz="4400" spc="51" dirty="0">
                <a:solidFill>
                  <a:srgbClr val="2E3136"/>
                </a:solidFill>
                <a:latin typeface="Times New Roman"/>
              </a:rPr>
              <a:t>SIXTH IS THE SERVICES OFFERED DASHBOARD. IN THIS PANEL, WE CAN SEE ALL THE AVAILABLE SERVICES THAT IS OFFERED TO THE PATIENTS AND ALSO THE FEE OF EACH SERVICES.</a:t>
            </a: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a:p>
            <a:pPr algn="ctr">
              <a:lnSpc>
                <a:spcPts val="829"/>
              </a:lnSpc>
            </a:pPr>
            <a:endParaRPr lang="en-US" sz="4400" spc="51" dirty="0">
              <a:solidFill>
                <a:srgbClr val="2E3136"/>
              </a:solidFill>
              <a:latin typeface="Times New Roman"/>
            </a:endParaRPr>
          </a:p>
        </p:txBody>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5104"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2285" y="513907"/>
            <a:ext cx="17823430" cy="4925929"/>
          </a:xfrm>
          <a:custGeom>
            <a:avLst/>
            <a:gdLst/>
            <a:ahLst/>
            <a:cxnLst/>
            <a:rect l="l" t="t" r="r" b="b"/>
            <a:pathLst>
              <a:path w="17823430" h="4925929">
                <a:moveTo>
                  <a:pt x="0" y="0"/>
                </a:moveTo>
                <a:lnTo>
                  <a:pt x="17823429" y="0"/>
                </a:lnTo>
                <a:lnTo>
                  <a:pt x="17823429" y="4925929"/>
                </a:lnTo>
                <a:lnTo>
                  <a:pt x="0" y="4925929"/>
                </a:lnTo>
                <a:lnTo>
                  <a:pt x="0" y="0"/>
                </a:lnTo>
                <a:close/>
              </a:path>
            </a:pathLst>
          </a:custGeom>
          <a:blipFill>
            <a:blip r:embed="rId4"/>
            <a:stretch>
              <a:fillRect t="-38777" b="-33256"/>
            </a:stretch>
          </a:blipFill>
        </p:spPr>
      </p:sp>
      <p:sp>
        <p:nvSpPr>
          <p:cNvPr id="7" name="TextBox 7"/>
          <p:cNvSpPr txBox="1"/>
          <p:nvPr/>
        </p:nvSpPr>
        <p:spPr>
          <a:xfrm>
            <a:off x="478296" y="5772971"/>
            <a:ext cx="17221200" cy="4018729"/>
          </a:xfrm>
          <a:prstGeom prst="rect">
            <a:avLst/>
          </a:prstGeom>
        </p:spPr>
        <p:txBody>
          <a:bodyPr wrap="square" lIns="0" tIns="0" rIns="0" bIns="0" rtlCol="0" anchor="t">
            <a:spAutoFit/>
          </a:bodyPr>
          <a:lstStyle/>
          <a:p>
            <a:pPr algn="ctr">
              <a:lnSpc>
                <a:spcPts val="6442"/>
              </a:lnSpc>
            </a:pPr>
            <a:r>
              <a:rPr lang="en-US" sz="4000" spc="51" dirty="0">
                <a:solidFill>
                  <a:srgbClr val="2E3136"/>
                </a:solidFill>
                <a:latin typeface="Times New Roman"/>
              </a:rPr>
              <a:t>NEXT IS THE APPOINTMENTS DASHBOARD. IN THIS PANEL, WE MAY BE ABLE TO SEE ALL THE APPOINTMENTS OF THE DOCTORS, NURSES, AND PATIENTS WITHIN A SPECIFIC DAY IN ORDER FOR US TO ORGANIZE IT AND FOR LESS HASSLE IN FINDING AND CHANGING APPOINTMENTS IF NEEDED.</a:t>
            </a:r>
          </a:p>
        </p:txBody>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5104"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3186" y="521507"/>
            <a:ext cx="17841627" cy="4925929"/>
          </a:xfrm>
          <a:custGeom>
            <a:avLst/>
            <a:gdLst/>
            <a:ahLst/>
            <a:cxnLst/>
            <a:rect l="l" t="t" r="r" b="b"/>
            <a:pathLst>
              <a:path w="17841627" h="4925929">
                <a:moveTo>
                  <a:pt x="0" y="0"/>
                </a:moveTo>
                <a:lnTo>
                  <a:pt x="17841627" y="0"/>
                </a:lnTo>
                <a:lnTo>
                  <a:pt x="17841627" y="4925929"/>
                </a:lnTo>
                <a:lnTo>
                  <a:pt x="0" y="4925929"/>
                </a:lnTo>
                <a:lnTo>
                  <a:pt x="0" y="0"/>
                </a:lnTo>
                <a:close/>
              </a:path>
            </a:pathLst>
          </a:custGeom>
          <a:blipFill>
            <a:blip r:embed="rId4"/>
            <a:stretch>
              <a:fillRect t="-43062" r="-999" b="-28155"/>
            </a:stretch>
          </a:blipFill>
        </p:spPr>
      </p:sp>
      <p:sp>
        <p:nvSpPr>
          <p:cNvPr id="7" name="TextBox 7"/>
          <p:cNvSpPr txBox="1"/>
          <p:nvPr/>
        </p:nvSpPr>
        <p:spPr>
          <a:xfrm>
            <a:off x="1640186" y="5873274"/>
            <a:ext cx="15007626" cy="3987887"/>
          </a:xfrm>
          <a:prstGeom prst="rect">
            <a:avLst/>
          </a:prstGeom>
        </p:spPr>
        <p:txBody>
          <a:bodyPr wrap="square" lIns="0" tIns="0" rIns="0" bIns="0" rtlCol="0" anchor="t">
            <a:spAutoFit/>
          </a:bodyPr>
          <a:lstStyle/>
          <a:p>
            <a:pPr algn="ctr">
              <a:lnSpc>
                <a:spcPts val="6250"/>
              </a:lnSpc>
            </a:pPr>
            <a:r>
              <a:rPr lang="en-US" sz="4800" spc="50" dirty="0">
                <a:solidFill>
                  <a:srgbClr val="2E3136"/>
                </a:solidFill>
                <a:latin typeface="Times New Roman"/>
              </a:rPr>
              <a:t>Last is the admin dashboard. In this panel, we can see the name of person or persons that have the authority to open this system. Also, only the authorized person can add someone to become an admin of this system.</a:t>
            </a:r>
          </a:p>
          <a:p>
            <a:pPr algn="ctr">
              <a:lnSpc>
                <a:spcPts val="6250"/>
              </a:lnSpc>
            </a:pPr>
            <a:endParaRPr lang="en-US" sz="5000" spc="50" dirty="0">
              <a:solidFill>
                <a:srgbClr val="2E3136"/>
              </a:solidFill>
              <a:latin typeface="Times New Roman"/>
            </a:endParaRPr>
          </a:p>
        </p:txBody>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600" b="-5917"/>
            </a:stretch>
          </a:blipFill>
        </p:spPr>
      </p:sp>
      <p:sp>
        <p:nvSpPr>
          <p:cNvPr id="3" name="Freeform 3"/>
          <p:cNvSpPr/>
          <p:nvPr/>
        </p:nvSpPr>
        <p:spPr>
          <a:xfrm>
            <a:off x="-146070" y="-128023"/>
            <a:ext cx="10415023" cy="10415023"/>
          </a:xfrm>
          <a:custGeom>
            <a:avLst/>
            <a:gdLst/>
            <a:ahLst/>
            <a:cxnLst/>
            <a:rect l="l" t="t" r="r" b="b"/>
            <a:pathLst>
              <a:path w="10415023" h="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62000" y="1712368"/>
            <a:ext cx="7790677" cy="6862263"/>
          </a:xfrm>
          <a:prstGeom prst="rect">
            <a:avLst/>
          </a:prstGeom>
        </p:spPr>
        <p:txBody>
          <a:bodyPr lIns="0" tIns="0" rIns="0" bIns="0" rtlCol="0" anchor="t">
            <a:spAutoFit/>
          </a:bodyPr>
          <a:lstStyle/>
          <a:p>
            <a:pPr algn="l">
              <a:lnSpc>
                <a:spcPts val="4877"/>
              </a:lnSpc>
            </a:pPr>
            <a:r>
              <a:rPr lang="en-US" sz="3483" dirty="0">
                <a:solidFill>
                  <a:schemeClr val="tx1">
                    <a:lumMod val="95000"/>
                    <a:lumOff val="5000"/>
                  </a:schemeClr>
                </a:solidFill>
                <a:latin typeface="Quicksand Bold"/>
              </a:rPr>
              <a:t>In our system, only an authorized person can access it in order for us to secure the confidentiality of all the data especially the data of the patients and also to follow the data privacy act of 2012.</a:t>
            </a:r>
          </a:p>
          <a:p>
            <a:pPr algn="l">
              <a:lnSpc>
                <a:spcPts val="4877"/>
              </a:lnSpc>
            </a:pPr>
            <a:r>
              <a:rPr lang="en-US" sz="3483" dirty="0">
                <a:solidFill>
                  <a:schemeClr val="tx1">
                    <a:lumMod val="95000"/>
                    <a:lumOff val="5000"/>
                  </a:schemeClr>
                </a:solidFill>
                <a:latin typeface="Quicksand Bold"/>
              </a:rPr>
              <a:t> </a:t>
            </a:r>
          </a:p>
          <a:p>
            <a:pPr algn="l">
              <a:lnSpc>
                <a:spcPts val="4877"/>
              </a:lnSpc>
            </a:pPr>
            <a:r>
              <a:rPr lang="en-US" sz="3483" dirty="0">
                <a:solidFill>
                  <a:schemeClr val="tx1">
                    <a:lumMod val="95000"/>
                    <a:lumOff val="5000"/>
                  </a:schemeClr>
                </a:solidFill>
                <a:latin typeface="Quicksand Bold"/>
              </a:rPr>
              <a:t>Next, we are going to discuss the code that we used in order for this system to work.</a:t>
            </a:r>
          </a:p>
          <a:p>
            <a:pPr algn="l">
              <a:lnSpc>
                <a:spcPts val="4877"/>
              </a:lnSpc>
            </a:pPr>
            <a:endParaRPr lang="en-US" sz="3483" dirty="0">
              <a:solidFill>
                <a:srgbClr val="1C7378"/>
              </a:solidFill>
              <a:latin typeface="Quicksand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9378314" y="690419"/>
            <a:ext cx="8115300" cy="8630761"/>
          </a:xfrm>
          <a:prstGeom prst="rect">
            <a:avLst/>
          </a:prstGeom>
        </p:spPr>
        <p:txBody>
          <a:bodyPr lIns="0" tIns="0" rIns="0" bIns="0" rtlCol="0" anchor="t">
            <a:spAutoFit/>
          </a:bodyPr>
          <a:lstStyle/>
          <a:p>
            <a:pPr algn="ctr">
              <a:lnSpc>
                <a:spcPts val="6754"/>
              </a:lnSpc>
              <a:spcBef>
                <a:spcPct val="0"/>
              </a:spcBef>
            </a:pPr>
            <a:r>
              <a:rPr lang="en-US" sz="4400" dirty="0">
                <a:solidFill>
                  <a:srgbClr val="FFFFFF"/>
                </a:solidFill>
                <a:latin typeface="Arimo"/>
              </a:rPr>
              <a:t>HTML and CSS are the building blocks of the system's user interface. HTML (</a:t>
            </a:r>
            <a:r>
              <a:rPr lang="en-US" sz="4400" dirty="0" err="1">
                <a:solidFill>
                  <a:srgbClr val="FFFFFF"/>
                </a:solidFill>
                <a:latin typeface="Arimo"/>
              </a:rPr>
              <a:t>HyperText</a:t>
            </a:r>
            <a:r>
              <a:rPr lang="en-US" sz="4400" dirty="0">
                <a:solidFill>
                  <a:srgbClr val="FFFFFF"/>
                </a:solidFill>
                <a:latin typeface="Arimo"/>
              </a:rPr>
              <a:t> Markup Language) is used to create the structure of the web pages, while CSS (Cascading Style Sheets) is used to style these pages, making them visually appealing and user-friendly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6" name="TextBox 6"/>
          <p:cNvSpPr txBox="1"/>
          <p:nvPr/>
        </p:nvSpPr>
        <p:spPr>
          <a:xfrm>
            <a:off x="8779506" y="538139"/>
            <a:ext cx="8648385" cy="9210721"/>
          </a:xfrm>
          <a:prstGeom prst="rect">
            <a:avLst/>
          </a:prstGeom>
        </p:spPr>
        <p:txBody>
          <a:bodyPr lIns="0" tIns="0" rIns="0" bIns="0" rtlCol="0" anchor="t">
            <a:spAutoFit/>
          </a:bodyPr>
          <a:lstStyle/>
          <a:p>
            <a:pPr algn="ctr">
              <a:lnSpc>
                <a:spcPts val="5247"/>
              </a:lnSpc>
              <a:spcBef>
                <a:spcPct val="0"/>
              </a:spcBef>
            </a:pPr>
            <a:r>
              <a:rPr lang="en-US" sz="3748" dirty="0">
                <a:solidFill>
                  <a:srgbClr val="FFFFFF"/>
                </a:solidFill>
                <a:latin typeface="Arimo"/>
              </a:rPr>
              <a:t>Bootstrap is a popular front-end framework that simplifies the process of building responsive and mobile-first web pages. It's built on HTML, CSS, and JavaScript and provides a collection of reusable UI components, which can significantly speed up the development process. In a hospital management system, Bootstrap can be used to create consistent and professional-looking interfaces for various modules, such as the patient registration form, appointment scheduling calendar, and billing section.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127463"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47800" y="712840"/>
            <a:ext cx="9970563" cy="8861320"/>
          </a:xfrm>
          <a:prstGeom prst="rect">
            <a:avLst/>
          </a:prstGeom>
        </p:spPr>
        <p:txBody>
          <a:bodyPr lIns="0" tIns="0" rIns="0" bIns="0" rtlCol="0" anchor="t">
            <a:spAutoFit/>
          </a:bodyPr>
          <a:lstStyle/>
          <a:p>
            <a:pPr algn="ctr">
              <a:lnSpc>
                <a:spcPts val="7038"/>
              </a:lnSpc>
              <a:spcBef>
                <a:spcPct val="0"/>
              </a:spcBef>
            </a:pPr>
            <a:r>
              <a:rPr lang="en-US" sz="5027" dirty="0">
                <a:solidFill>
                  <a:srgbClr val="000000"/>
                </a:solidFill>
                <a:latin typeface="Arimo"/>
              </a:rPr>
              <a:t>PHP is a server-side scripting language that is commonly used in web development. It can interact with MySQL databases, handle user input, and generate dynamic content. In a hospital management system, PHP can be used to process patient data, manage appointments, and perform various administrative </a:t>
            </a:r>
            <a:r>
              <a:rPr lang="en-US" sz="5027" dirty="0" err="1">
                <a:solidFill>
                  <a:srgbClr val="000000"/>
                </a:solidFill>
                <a:latin typeface="Arimo"/>
              </a:rPr>
              <a:t>tasks.ext</a:t>
            </a:r>
            <a:endParaRPr lang="en-US" sz="5027" dirty="0">
              <a:solidFill>
                <a:srgbClr val="000000"/>
              </a:solidFill>
              <a:latin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7831934" y="1638385"/>
            <a:ext cx="9666780" cy="8339901"/>
          </a:xfrm>
          <a:prstGeom prst="rect">
            <a:avLst/>
          </a:prstGeom>
        </p:spPr>
        <p:txBody>
          <a:bodyPr lIns="0" tIns="0" rIns="0" bIns="0" rtlCol="0" anchor="t">
            <a:spAutoFit/>
          </a:bodyPr>
          <a:lstStyle/>
          <a:p>
            <a:pPr algn="ctr">
              <a:lnSpc>
                <a:spcPts val="5485"/>
              </a:lnSpc>
              <a:spcBef>
                <a:spcPct val="0"/>
              </a:spcBef>
            </a:pPr>
            <a:r>
              <a:rPr lang="en-US" sz="3918">
                <a:solidFill>
                  <a:srgbClr val="FFFFFF"/>
                </a:solidFill>
                <a:latin typeface="Arimo"/>
              </a:rPr>
              <a:t>MySQL is a popular open-source relational database management system (RDBMS). It's used to store, retrieve, and manipulate data in a structured way. In a hospital management system, MySQL can be used to store patient records, appointment schedules, billing information, and other relevant data. PHP can interact with the MySQL database to perform CRUD (Create, Read, Update, Delete) operations, ensuring that the data is always up-to-date and consistent.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333500"/>
            <a:ext cx="8846873" cy="8413778"/>
            <a:chOff x="0" y="0"/>
            <a:chExt cx="11795831" cy="11218371"/>
          </a:xfrm>
        </p:grpSpPr>
        <p:sp>
          <p:nvSpPr>
            <p:cNvPr id="3" name="TextBox 3"/>
            <p:cNvSpPr txBox="1"/>
            <p:nvPr/>
          </p:nvSpPr>
          <p:spPr>
            <a:xfrm>
              <a:off x="0" y="-9525"/>
              <a:ext cx="11795831" cy="10207625"/>
            </a:xfrm>
            <a:prstGeom prst="rect">
              <a:avLst/>
            </a:prstGeom>
          </p:spPr>
          <p:txBody>
            <a:bodyPr lIns="0" tIns="0" rIns="0" bIns="0" rtlCol="0" anchor="t">
              <a:spAutoFit/>
            </a:bodyPr>
            <a:lstStyle/>
            <a:p>
              <a:pPr algn="l">
                <a:lnSpc>
                  <a:spcPts val="5538"/>
                </a:lnSpc>
              </a:pPr>
              <a:r>
                <a:rPr lang="en-US" sz="4615" dirty="0">
                  <a:solidFill>
                    <a:srgbClr val="F2F2F2"/>
                  </a:solidFill>
                  <a:latin typeface="Clear Sans Bold"/>
                </a:rPr>
                <a:t>PHP, MySQL, HTML, CSS, and Bootstrap all play crucial roles in building a functional and user-friendly hospital management system. PHP and MySQL handle the backend data processing and storage, while HTML, CSS, and Bootstrap are used to create an intuitive and visually appealing user interface.</a:t>
              </a:r>
            </a:p>
          </p:txBody>
        </p:sp>
        <p:sp>
          <p:nvSpPr>
            <p:cNvPr id="4" name="TextBox 4"/>
            <p:cNvSpPr txBox="1"/>
            <p:nvPr/>
          </p:nvSpPr>
          <p:spPr>
            <a:xfrm>
              <a:off x="0" y="10310420"/>
              <a:ext cx="11795831" cy="907951"/>
            </a:xfrm>
            <a:prstGeom prst="rect">
              <a:avLst/>
            </a:prstGeom>
          </p:spPr>
          <p:txBody>
            <a:bodyPr lIns="0" tIns="0" rIns="0" bIns="0" rtlCol="0" anchor="t">
              <a:spAutoFit/>
            </a:bodyPr>
            <a:lstStyle/>
            <a:p>
              <a:pPr algn="l">
                <a:lnSpc>
                  <a:spcPts val="5714"/>
                </a:lnSpc>
              </a:pPr>
              <a:endParaRPr/>
            </a:p>
          </p:txBody>
        </p:sp>
      </p:grpSp>
      <p:sp>
        <p:nvSpPr>
          <p:cNvPr id="5" name="Freeform 5"/>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37355" y="1454299"/>
            <a:ext cx="5152465" cy="641985"/>
          </a:xfrm>
          <a:prstGeom prst="rect">
            <a:avLst/>
          </a:prstGeom>
        </p:spPr>
        <p:txBody>
          <a:bodyPr lIns="0" tIns="0" rIns="0" bIns="0" rtlCol="0" anchor="t">
            <a:spAutoFit/>
          </a:bodyPr>
          <a:lstStyle/>
          <a:p>
            <a:pPr algn="l">
              <a:lnSpc>
                <a:spcPts val="5040"/>
              </a:lnSpc>
            </a:pPr>
            <a:r>
              <a:rPr lang="en-US" sz="3600">
                <a:solidFill>
                  <a:srgbClr val="FFFFFF"/>
                </a:solidFill>
                <a:latin typeface="Arimo Bold"/>
              </a:rPr>
              <a:t>INTRODUCTION</a:t>
            </a:r>
          </a:p>
        </p:txBody>
      </p:sp>
      <p:grpSp>
        <p:nvGrpSpPr>
          <p:cNvPr id="3" name="Group 3"/>
          <p:cNvGrpSpPr/>
          <p:nvPr/>
        </p:nvGrpSpPr>
        <p:grpSpPr>
          <a:xfrm>
            <a:off x="0" y="0"/>
            <a:ext cx="18288000" cy="10349359"/>
            <a:chOff x="0" y="0"/>
            <a:chExt cx="7154655" cy="4048889"/>
          </a:xfrm>
        </p:grpSpPr>
        <p:sp>
          <p:nvSpPr>
            <p:cNvPr id="4" name="Freeform 4"/>
            <p:cNvSpPr/>
            <p:nvPr/>
          </p:nvSpPr>
          <p:spPr>
            <a:xfrm>
              <a:off x="0" y="0"/>
              <a:ext cx="7154655" cy="4048889"/>
            </a:xfrm>
            <a:custGeom>
              <a:avLst/>
              <a:gdLst/>
              <a:ahLst/>
              <a:cxnLst/>
              <a:rect l="l" t="t" r="r" b="b"/>
              <a:pathLst>
                <a:path w="7154655" h="4048889">
                  <a:moveTo>
                    <a:pt x="0" y="0"/>
                  </a:moveTo>
                  <a:lnTo>
                    <a:pt x="7154655" y="0"/>
                  </a:lnTo>
                  <a:lnTo>
                    <a:pt x="7154655" y="4048889"/>
                  </a:lnTo>
                  <a:lnTo>
                    <a:pt x="0" y="4048889"/>
                  </a:lnTo>
                  <a:close/>
                </a:path>
              </a:pathLst>
            </a:custGeom>
            <a:solidFill>
              <a:srgbClr val="86DAE6"/>
            </a:solidFill>
          </p:spPr>
          <p:txBody>
            <a:bodyPr/>
            <a:lstStyle/>
            <a:p>
              <a:endParaRPr lang="en-US" dirty="0"/>
            </a:p>
          </p:txBody>
        </p:sp>
      </p:grpSp>
      <p:sp>
        <p:nvSpPr>
          <p:cNvPr id="5" name="Freeform 5"/>
          <p:cNvSpPr/>
          <p:nvPr/>
        </p:nvSpPr>
        <p:spPr>
          <a:xfrm>
            <a:off x="0" y="7522018"/>
            <a:ext cx="2850434" cy="4114800"/>
          </a:xfrm>
          <a:custGeom>
            <a:avLst/>
            <a:gdLst/>
            <a:ahLst/>
            <a:cxnLst/>
            <a:rect l="l" t="t" r="r" b="b"/>
            <a:pathLst>
              <a:path w="2850434" h="4114800">
                <a:moveTo>
                  <a:pt x="0" y="0"/>
                </a:moveTo>
                <a:lnTo>
                  <a:pt x="2850434" y="0"/>
                </a:lnTo>
                <a:lnTo>
                  <a:pt x="28504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62984" y="0"/>
            <a:ext cx="4053150" cy="3050916"/>
          </a:xfrm>
          <a:custGeom>
            <a:avLst/>
            <a:gdLst/>
            <a:ahLst/>
            <a:cxnLst/>
            <a:rect l="l" t="t" r="r" b="b"/>
            <a:pathLst>
              <a:path w="4053150" h="3050916">
                <a:moveTo>
                  <a:pt x="0" y="0"/>
                </a:moveTo>
                <a:lnTo>
                  <a:pt x="4053150" y="0"/>
                </a:lnTo>
                <a:lnTo>
                  <a:pt x="4053150" y="3050916"/>
                </a:lnTo>
                <a:lnTo>
                  <a:pt x="0" y="3050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611002" y="2096284"/>
            <a:ext cx="5943600" cy="4871526"/>
          </a:xfrm>
          <a:prstGeom prst="rect">
            <a:avLst/>
          </a:prstGeom>
        </p:spPr>
        <p:txBody>
          <a:bodyPr wrap="square" lIns="0" tIns="0" rIns="0" bIns="0" rtlCol="0" anchor="t">
            <a:spAutoFit/>
          </a:bodyPr>
          <a:lstStyle/>
          <a:p>
            <a:pPr algn="l">
              <a:lnSpc>
                <a:spcPts val="7809"/>
              </a:lnSpc>
            </a:pPr>
            <a:r>
              <a:rPr lang="en-US" sz="4000" dirty="0" err="1">
                <a:solidFill>
                  <a:srgbClr val="000000"/>
                </a:solidFill>
                <a:latin typeface="Times New Roman"/>
              </a:rPr>
              <a:t>Julfa</a:t>
            </a:r>
            <a:r>
              <a:rPr lang="en-US" sz="4000" dirty="0">
                <a:solidFill>
                  <a:srgbClr val="000000"/>
                </a:solidFill>
                <a:latin typeface="Times New Roman"/>
              </a:rPr>
              <a:t> Keely Shaye Rigor </a:t>
            </a:r>
          </a:p>
          <a:p>
            <a:pPr algn="l">
              <a:lnSpc>
                <a:spcPts val="7809"/>
              </a:lnSpc>
            </a:pPr>
            <a:r>
              <a:rPr lang="en-US" sz="4000" dirty="0">
                <a:solidFill>
                  <a:srgbClr val="000000"/>
                </a:solidFill>
                <a:latin typeface="Times New Roman"/>
              </a:rPr>
              <a:t>Irene Monique </a:t>
            </a:r>
            <a:r>
              <a:rPr lang="en-US" sz="4000" dirty="0" err="1">
                <a:solidFill>
                  <a:srgbClr val="000000"/>
                </a:solidFill>
                <a:latin typeface="Times New Roman"/>
              </a:rPr>
              <a:t>Sacapano</a:t>
            </a:r>
            <a:r>
              <a:rPr lang="en-US" sz="4000" dirty="0">
                <a:solidFill>
                  <a:srgbClr val="000000"/>
                </a:solidFill>
                <a:latin typeface="Times New Roman"/>
              </a:rPr>
              <a:t> </a:t>
            </a:r>
          </a:p>
          <a:p>
            <a:pPr algn="l">
              <a:lnSpc>
                <a:spcPts val="7809"/>
              </a:lnSpc>
            </a:pPr>
            <a:r>
              <a:rPr lang="en-US" sz="4000" dirty="0">
                <a:solidFill>
                  <a:srgbClr val="000000"/>
                </a:solidFill>
                <a:latin typeface="Times New Roman"/>
              </a:rPr>
              <a:t>Erica Cordero</a:t>
            </a:r>
          </a:p>
          <a:p>
            <a:pPr algn="l">
              <a:lnSpc>
                <a:spcPts val="7809"/>
              </a:lnSpc>
            </a:pPr>
            <a:r>
              <a:rPr lang="en-US" sz="4000" dirty="0" err="1">
                <a:solidFill>
                  <a:srgbClr val="000000"/>
                </a:solidFill>
                <a:latin typeface="Times New Roman"/>
              </a:rPr>
              <a:t>Lyka</a:t>
            </a:r>
            <a:r>
              <a:rPr lang="en-US" sz="4000" dirty="0">
                <a:solidFill>
                  <a:srgbClr val="000000"/>
                </a:solidFill>
                <a:latin typeface="Times New Roman"/>
              </a:rPr>
              <a:t> Mae R. </a:t>
            </a:r>
            <a:r>
              <a:rPr lang="en-US" sz="4000" dirty="0" err="1">
                <a:solidFill>
                  <a:srgbClr val="000000"/>
                </a:solidFill>
                <a:latin typeface="Times New Roman"/>
              </a:rPr>
              <a:t>Gamoso</a:t>
            </a:r>
            <a:r>
              <a:rPr lang="en-US" sz="4000" dirty="0">
                <a:solidFill>
                  <a:srgbClr val="000000"/>
                </a:solidFill>
                <a:latin typeface="Times New Roman"/>
              </a:rPr>
              <a:t> </a:t>
            </a:r>
          </a:p>
          <a:p>
            <a:pPr algn="l">
              <a:lnSpc>
                <a:spcPts val="7809"/>
              </a:lnSpc>
            </a:pPr>
            <a:r>
              <a:rPr lang="en-US" sz="4000" dirty="0" err="1">
                <a:solidFill>
                  <a:srgbClr val="000000"/>
                </a:solidFill>
                <a:latin typeface="Times New Roman"/>
              </a:rPr>
              <a:t>Benjielle</a:t>
            </a:r>
            <a:r>
              <a:rPr lang="en-US" sz="4000" dirty="0">
                <a:solidFill>
                  <a:srgbClr val="000000"/>
                </a:solidFill>
                <a:latin typeface="Times New Roman"/>
              </a:rPr>
              <a:t> Lopez</a:t>
            </a:r>
          </a:p>
        </p:txBody>
      </p:sp>
      <p:sp>
        <p:nvSpPr>
          <p:cNvPr id="8" name="TextBox 8"/>
          <p:cNvSpPr txBox="1"/>
          <p:nvPr/>
        </p:nvSpPr>
        <p:spPr>
          <a:xfrm>
            <a:off x="4991335" y="660033"/>
            <a:ext cx="6796969" cy="842218"/>
          </a:xfrm>
          <a:prstGeom prst="rect">
            <a:avLst/>
          </a:prstGeom>
        </p:spPr>
        <p:txBody>
          <a:bodyPr wrap="square" lIns="0" tIns="0" rIns="0" bIns="0" rtlCol="0" anchor="t">
            <a:spAutoFit/>
          </a:bodyPr>
          <a:lstStyle/>
          <a:p>
            <a:pPr algn="ctr">
              <a:lnSpc>
                <a:spcPts val="7279"/>
              </a:lnSpc>
            </a:pPr>
            <a:r>
              <a:rPr lang="en-US" sz="4800" dirty="0">
                <a:solidFill>
                  <a:srgbClr val="000000"/>
                </a:solidFill>
                <a:latin typeface="Arimo Bold"/>
              </a:rPr>
              <a:t>TEAM MEMBERS:</a:t>
            </a:r>
          </a:p>
        </p:txBody>
      </p:sp>
      <p:sp>
        <p:nvSpPr>
          <p:cNvPr id="11" name="TextBox 10">
            <a:extLst>
              <a:ext uri="{FF2B5EF4-FFF2-40B4-BE49-F238E27FC236}">
                <a16:creationId xmlns:a16="http://schemas.microsoft.com/office/drawing/2014/main" id="{B07BE35C-BBAC-467C-86D0-95CBEE4B55F4}"/>
              </a:ext>
            </a:extLst>
          </p:cNvPr>
          <p:cNvSpPr txBox="1"/>
          <p:nvPr/>
        </p:nvSpPr>
        <p:spPr>
          <a:xfrm>
            <a:off x="9422466" y="1966726"/>
            <a:ext cx="6254532" cy="5085688"/>
          </a:xfrm>
          <a:prstGeom prst="rect">
            <a:avLst/>
          </a:prstGeom>
          <a:noFill/>
        </p:spPr>
        <p:txBody>
          <a:bodyPr wrap="square">
            <a:spAutoFit/>
          </a:bodyPr>
          <a:lstStyle/>
          <a:p>
            <a:pPr algn="l">
              <a:lnSpc>
                <a:spcPts val="7965"/>
              </a:lnSpc>
            </a:pPr>
            <a:r>
              <a:rPr lang="en-US" sz="4000" dirty="0">
                <a:solidFill>
                  <a:srgbClr val="000000"/>
                </a:solidFill>
                <a:latin typeface="Times New Roman"/>
              </a:rPr>
              <a:t>Dylan </a:t>
            </a:r>
            <a:r>
              <a:rPr lang="en-US" sz="4000" dirty="0" err="1">
                <a:solidFill>
                  <a:srgbClr val="000000"/>
                </a:solidFill>
                <a:latin typeface="Times New Roman"/>
              </a:rPr>
              <a:t>Fariñas</a:t>
            </a:r>
            <a:endParaRPr lang="en-US" sz="4000" dirty="0">
              <a:solidFill>
                <a:srgbClr val="000000"/>
              </a:solidFill>
              <a:latin typeface="Times New Roman"/>
            </a:endParaRPr>
          </a:p>
          <a:p>
            <a:pPr algn="l">
              <a:lnSpc>
                <a:spcPts val="7965"/>
              </a:lnSpc>
            </a:pPr>
            <a:r>
              <a:rPr lang="en-US" sz="4000" dirty="0">
                <a:solidFill>
                  <a:srgbClr val="000000"/>
                </a:solidFill>
                <a:latin typeface="Times New Roman"/>
              </a:rPr>
              <a:t>John Christian Moreno</a:t>
            </a:r>
          </a:p>
          <a:p>
            <a:pPr algn="l">
              <a:lnSpc>
                <a:spcPts val="7965"/>
              </a:lnSpc>
            </a:pPr>
            <a:r>
              <a:rPr lang="en-US" sz="4000" dirty="0">
                <a:solidFill>
                  <a:srgbClr val="000000"/>
                </a:solidFill>
                <a:latin typeface="Times New Roman"/>
              </a:rPr>
              <a:t>Lee Valdez </a:t>
            </a:r>
            <a:r>
              <a:rPr lang="en-US" sz="4000" dirty="0" err="1">
                <a:solidFill>
                  <a:srgbClr val="000000"/>
                </a:solidFill>
                <a:latin typeface="Times New Roman"/>
              </a:rPr>
              <a:t>Fontilar</a:t>
            </a:r>
            <a:endParaRPr lang="en-US" sz="4000" dirty="0">
              <a:solidFill>
                <a:srgbClr val="000000"/>
              </a:solidFill>
              <a:latin typeface="Times New Roman"/>
            </a:endParaRPr>
          </a:p>
          <a:p>
            <a:pPr algn="l">
              <a:lnSpc>
                <a:spcPts val="7965"/>
              </a:lnSpc>
            </a:pPr>
            <a:r>
              <a:rPr lang="en-US" sz="4000" dirty="0" err="1">
                <a:solidFill>
                  <a:srgbClr val="000000"/>
                </a:solidFill>
                <a:latin typeface="Times New Roman"/>
              </a:rPr>
              <a:t>Chinlo</a:t>
            </a:r>
            <a:r>
              <a:rPr lang="en-US" sz="4000" dirty="0">
                <a:solidFill>
                  <a:srgbClr val="000000"/>
                </a:solidFill>
                <a:latin typeface="Times New Roman"/>
              </a:rPr>
              <a:t> Mae </a:t>
            </a:r>
            <a:r>
              <a:rPr lang="en-US" sz="4000" dirty="0" err="1">
                <a:solidFill>
                  <a:srgbClr val="000000"/>
                </a:solidFill>
                <a:latin typeface="Times New Roman"/>
              </a:rPr>
              <a:t>Quitua</a:t>
            </a:r>
            <a:r>
              <a:rPr lang="en-US" sz="4000" dirty="0">
                <a:solidFill>
                  <a:srgbClr val="000000"/>
                </a:solidFill>
                <a:latin typeface="Times New Roman"/>
              </a:rPr>
              <a:t> Cabotage</a:t>
            </a:r>
          </a:p>
          <a:p>
            <a:pPr algn="l">
              <a:lnSpc>
                <a:spcPts val="7965"/>
              </a:lnSpc>
            </a:pPr>
            <a:r>
              <a:rPr lang="en-US" sz="4000" dirty="0">
                <a:solidFill>
                  <a:srgbClr val="000000"/>
                </a:solidFill>
                <a:latin typeface="Times New Roman"/>
              </a:rPr>
              <a:t>James </a:t>
            </a:r>
            <a:r>
              <a:rPr lang="en-US" sz="4000" dirty="0" err="1">
                <a:solidFill>
                  <a:srgbClr val="000000"/>
                </a:solidFill>
                <a:latin typeface="Times New Roman"/>
              </a:rPr>
              <a:t>Rogel</a:t>
            </a:r>
            <a:r>
              <a:rPr lang="en-US" sz="4000" dirty="0">
                <a:solidFill>
                  <a:srgbClr val="000000"/>
                </a:solidFill>
                <a:latin typeface="Times New Roman"/>
              </a:rPr>
              <a:t> </a:t>
            </a:r>
            <a:r>
              <a:rPr lang="en-US" sz="4000" dirty="0" err="1">
                <a:solidFill>
                  <a:srgbClr val="000000"/>
                </a:solidFill>
                <a:latin typeface="Times New Roman"/>
              </a:rPr>
              <a:t>Gacusana</a:t>
            </a:r>
            <a:endParaRPr lang="en-US" sz="4000" dirty="0">
              <a:solidFill>
                <a:srgbClr val="000000"/>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F0CA7E-9AEA-427E-ADC6-FFD377CCCB95}"/>
              </a:ext>
            </a:extLst>
          </p:cNvPr>
          <p:cNvGrpSpPr/>
          <p:nvPr/>
        </p:nvGrpSpPr>
        <p:grpSpPr>
          <a:xfrm>
            <a:off x="0" y="-38100"/>
            <a:ext cx="18288000" cy="10349359"/>
            <a:chOff x="0" y="0"/>
            <a:chExt cx="7154655" cy="4048889"/>
          </a:xfrm>
        </p:grpSpPr>
        <p:sp>
          <p:nvSpPr>
            <p:cNvPr id="5" name="Freeform 4">
              <a:extLst>
                <a:ext uri="{FF2B5EF4-FFF2-40B4-BE49-F238E27FC236}">
                  <a16:creationId xmlns:a16="http://schemas.microsoft.com/office/drawing/2014/main" id="{D5503C8A-2174-4E9E-9B5C-D2869584E4B4}"/>
                </a:ext>
              </a:extLst>
            </p:cNvPr>
            <p:cNvSpPr/>
            <p:nvPr/>
          </p:nvSpPr>
          <p:spPr>
            <a:xfrm>
              <a:off x="0" y="0"/>
              <a:ext cx="7154655" cy="4048889"/>
            </a:xfrm>
            <a:custGeom>
              <a:avLst/>
              <a:gdLst/>
              <a:ahLst/>
              <a:cxnLst/>
              <a:rect l="l" t="t" r="r" b="b"/>
              <a:pathLst>
                <a:path w="7154655" h="4048889">
                  <a:moveTo>
                    <a:pt x="0" y="0"/>
                  </a:moveTo>
                  <a:lnTo>
                    <a:pt x="7154655" y="0"/>
                  </a:lnTo>
                  <a:lnTo>
                    <a:pt x="7154655" y="4048889"/>
                  </a:lnTo>
                  <a:lnTo>
                    <a:pt x="0" y="4048889"/>
                  </a:lnTo>
                  <a:close/>
                </a:path>
              </a:pathLst>
            </a:custGeom>
            <a:solidFill>
              <a:srgbClr val="86DAE6"/>
            </a:solidFill>
          </p:spPr>
          <p:txBody>
            <a:bodyPr/>
            <a:lstStyle/>
            <a:p>
              <a:endParaRPr lang="en-US" dirty="0"/>
            </a:p>
          </p:txBody>
        </p:sp>
      </p:grpSp>
      <p:pic>
        <p:nvPicPr>
          <p:cNvPr id="3" name="Picture 2">
            <a:extLst>
              <a:ext uri="{FF2B5EF4-FFF2-40B4-BE49-F238E27FC236}">
                <a16:creationId xmlns:a16="http://schemas.microsoft.com/office/drawing/2014/main" id="{33335BC3-663C-4FBB-AC6E-6AD8E9607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0"/>
            <a:ext cx="11734800" cy="10287000"/>
          </a:xfrm>
          <a:prstGeom prst="rect">
            <a:avLst/>
          </a:prstGeom>
        </p:spPr>
      </p:pic>
      <p:sp>
        <p:nvSpPr>
          <p:cNvPr id="6" name="Freeform 6">
            <a:extLst>
              <a:ext uri="{FF2B5EF4-FFF2-40B4-BE49-F238E27FC236}">
                <a16:creationId xmlns:a16="http://schemas.microsoft.com/office/drawing/2014/main" id="{6C149EB3-BC77-43E9-B91B-B94A2857FD86}"/>
              </a:ext>
            </a:extLst>
          </p:cNvPr>
          <p:cNvSpPr/>
          <p:nvPr/>
        </p:nvSpPr>
        <p:spPr>
          <a:xfrm>
            <a:off x="14925040" y="7581900"/>
            <a:ext cx="4053150" cy="3050916"/>
          </a:xfrm>
          <a:custGeom>
            <a:avLst/>
            <a:gdLst/>
            <a:ahLst/>
            <a:cxnLst/>
            <a:rect l="l" t="t" r="r" b="b"/>
            <a:pathLst>
              <a:path w="4053150" h="3050916">
                <a:moveTo>
                  <a:pt x="0" y="0"/>
                </a:moveTo>
                <a:lnTo>
                  <a:pt x="4053150" y="0"/>
                </a:lnTo>
                <a:lnTo>
                  <a:pt x="4053150" y="3050916"/>
                </a:lnTo>
                <a:lnTo>
                  <a:pt x="0" y="3050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5">
            <a:extLst>
              <a:ext uri="{FF2B5EF4-FFF2-40B4-BE49-F238E27FC236}">
                <a16:creationId xmlns:a16="http://schemas.microsoft.com/office/drawing/2014/main" id="{F9C5DAA1-B660-4F43-AF3D-C174E1773FAE}"/>
              </a:ext>
            </a:extLst>
          </p:cNvPr>
          <p:cNvSpPr/>
          <p:nvPr/>
        </p:nvSpPr>
        <p:spPr>
          <a:xfrm>
            <a:off x="76200" y="6819900"/>
            <a:ext cx="2850434" cy="4114800"/>
          </a:xfrm>
          <a:custGeom>
            <a:avLst/>
            <a:gdLst/>
            <a:ahLst/>
            <a:cxnLst/>
            <a:rect l="l" t="t" r="r" b="b"/>
            <a:pathLst>
              <a:path w="2850434" h="4114800">
                <a:moveTo>
                  <a:pt x="0" y="0"/>
                </a:moveTo>
                <a:lnTo>
                  <a:pt x="2850434" y="0"/>
                </a:lnTo>
                <a:lnTo>
                  <a:pt x="28504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6">
            <a:extLst>
              <a:ext uri="{FF2B5EF4-FFF2-40B4-BE49-F238E27FC236}">
                <a16:creationId xmlns:a16="http://schemas.microsoft.com/office/drawing/2014/main" id="{71A68BA8-3EE0-4394-A355-6DA39D054797}"/>
              </a:ext>
            </a:extLst>
          </p:cNvPr>
          <p:cNvSpPr/>
          <p:nvPr/>
        </p:nvSpPr>
        <p:spPr>
          <a:xfrm rot="-10800000">
            <a:off x="15544800" y="-952500"/>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6">
            <a:extLst>
              <a:ext uri="{FF2B5EF4-FFF2-40B4-BE49-F238E27FC236}">
                <a16:creationId xmlns:a16="http://schemas.microsoft.com/office/drawing/2014/main" id="{D9E96BF7-88CC-4294-8A2F-2B88D92CBE1D}"/>
              </a:ext>
            </a:extLst>
          </p:cNvPr>
          <p:cNvSpPr/>
          <p:nvPr/>
        </p:nvSpPr>
        <p:spPr>
          <a:xfrm rot="4608816">
            <a:off x="-2181939" y="-1302824"/>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114878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8958"/>
            <a:ext cx="7377678" cy="11098846"/>
            <a:chOff x="0" y="0"/>
            <a:chExt cx="2691397" cy="4048889"/>
          </a:xfrm>
        </p:grpSpPr>
        <p:sp>
          <p:nvSpPr>
            <p:cNvPr id="3" name="Freeform 3"/>
            <p:cNvSpPr/>
            <p:nvPr/>
          </p:nvSpPr>
          <p:spPr>
            <a:xfrm>
              <a:off x="0" y="0"/>
              <a:ext cx="2691397" cy="4048889"/>
            </a:xfrm>
            <a:custGeom>
              <a:avLst/>
              <a:gdLst/>
              <a:ahLst/>
              <a:cxnLst/>
              <a:rect l="l" t="t" r="r" b="b"/>
              <a:pathLst>
                <a:path w="2691397" h="4048889">
                  <a:moveTo>
                    <a:pt x="0" y="0"/>
                  </a:moveTo>
                  <a:lnTo>
                    <a:pt x="2691397" y="0"/>
                  </a:lnTo>
                  <a:lnTo>
                    <a:pt x="2691397" y="4048889"/>
                  </a:lnTo>
                  <a:lnTo>
                    <a:pt x="0" y="4048889"/>
                  </a:lnTo>
                  <a:close/>
                </a:path>
              </a:pathLst>
            </a:custGeom>
            <a:solidFill>
              <a:srgbClr val="48B4BB"/>
            </a:solidFill>
          </p:spPr>
        </p:sp>
      </p:grpSp>
      <p:grpSp>
        <p:nvGrpSpPr>
          <p:cNvPr id="4" name="Group 4"/>
          <p:cNvGrpSpPr/>
          <p:nvPr/>
        </p:nvGrpSpPr>
        <p:grpSpPr>
          <a:xfrm>
            <a:off x="7377678" y="0"/>
            <a:ext cx="10910322" cy="6966284"/>
            <a:chOff x="0" y="0"/>
            <a:chExt cx="14547096" cy="9288379"/>
          </a:xfrm>
        </p:grpSpPr>
        <p:pic>
          <p:nvPicPr>
            <p:cNvPr id="5" name="Picture 5"/>
            <p:cNvPicPr>
              <a:picLocks noChangeAspect="1"/>
            </p:cNvPicPr>
            <p:nvPr/>
          </p:nvPicPr>
          <p:blipFill>
            <a:blip r:embed="rId2"/>
            <a:srcRect t="2112" b="2112"/>
            <a:stretch>
              <a:fillRect/>
            </a:stretch>
          </p:blipFill>
          <p:spPr>
            <a:xfrm>
              <a:off x="0" y="0"/>
              <a:ext cx="14547096" cy="9288379"/>
            </a:xfrm>
            <a:prstGeom prst="rect">
              <a:avLst/>
            </a:prstGeom>
          </p:spPr>
        </p:pic>
      </p:grpSp>
      <p:sp>
        <p:nvSpPr>
          <p:cNvPr id="6" name="Freeform 6"/>
          <p:cNvSpPr/>
          <p:nvPr/>
        </p:nvSpPr>
        <p:spPr>
          <a:xfrm>
            <a:off x="1028700" y="709125"/>
            <a:ext cx="1421752" cy="1680849"/>
          </a:xfrm>
          <a:custGeom>
            <a:avLst/>
            <a:gdLst/>
            <a:ahLst/>
            <a:cxnLst/>
            <a:rect l="l" t="t" r="r" b="b"/>
            <a:pathLst>
              <a:path w="1421752" h="1680849">
                <a:moveTo>
                  <a:pt x="0" y="0"/>
                </a:moveTo>
                <a:lnTo>
                  <a:pt x="1421752" y="0"/>
                </a:lnTo>
                <a:lnTo>
                  <a:pt x="1421752" y="1680849"/>
                </a:lnTo>
                <a:lnTo>
                  <a:pt x="0" y="1680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338089" y="7523481"/>
            <a:ext cx="837675" cy="989868"/>
          </a:xfrm>
          <a:custGeom>
            <a:avLst/>
            <a:gdLst/>
            <a:ahLst/>
            <a:cxnLst/>
            <a:rect l="l" t="t" r="r" b="b"/>
            <a:pathLst>
              <a:path w="837675" h="989868">
                <a:moveTo>
                  <a:pt x="0" y="0"/>
                </a:moveTo>
                <a:lnTo>
                  <a:pt x="837676" y="0"/>
                </a:lnTo>
                <a:lnTo>
                  <a:pt x="837676" y="989867"/>
                </a:lnTo>
                <a:lnTo>
                  <a:pt x="0" y="989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505081" y="9258300"/>
            <a:ext cx="670684" cy="551180"/>
          </a:xfrm>
          <a:custGeom>
            <a:avLst/>
            <a:gdLst/>
            <a:ahLst/>
            <a:cxnLst/>
            <a:rect l="l" t="t" r="r" b="b"/>
            <a:pathLst>
              <a:path w="670684" h="551180">
                <a:moveTo>
                  <a:pt x="0" y="0"/>
                </a:moveTo>
                <a:lnTo>
                  <a:pt x="670684" y="0"/>
                </a:lnTo>
                <a:lnTo>
                  <a:pt x="670684" y="551180"/>
                </a:lnTo>
                <a:lnTo>
                  <a:pt x="0" y="551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138040" y="7592779"/>
            <a:ext cx="610512" cy="851270"/>
          </a:xfrm>
          <a:custGeom>
            <a:avLst/>
            <a:gdLst/>
            <a:ahLst/>
            <a:cxnLst/>
            <a:rect l="l" t="t" r="r" b="b"/>
            <a:pathLst>
              <a:path w="610512" h="851270">
                <a:moveTo>
                  <a:pt x="0" y="0"/>
                </a:moveTo>
                <a:lnTo>
                  <a:pt x="610512" y="0"/>
                </a:lnTo>
                <a:lnTo>
                  <a:pt x="610512" y="851270"/>
                </a:lnTo>
                <a:lnTo>
                  <a:pt x="0" y="8512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3237355" y="1454299"/>
            <a:ext cx="5152465" cy="641985"/>
          </a:xfrm>
          <a:prstGeom prst="rect">
            <a:avLst/>
          </a:prstGeom>
        </p:spPr>
        <p:txBody>
          <a:bodyPr lIns="0" tIns="0" rIns="0" bIns="0" rtlCol="0" anchor="t">
            <a:spAutoFit/>
          </a:bodyPr>
          <a:lstStyle/>
          <a:p>
            <a:pPr algn="l">
              <a:lnSpc>
                <a:spcPts val="5040"/>
              </a:lnSpc>
            </a:pPr>
            <a:r>
              <a:rPr lang="en-US" sz="3600">
                <a:solidFill>
                  <a:srgbClr val="FFFFFF"/>
                </a:solidFill>
                <a:latin typeface="Arimo Bold"/>
              </a:rPr>
              <a:t>INTRODUCTION</a:t>
            </a:r>
          </a:p>
        </p:txBody>
      </p:sp>
      <p:sp>
        <p:nvSpPr>
          <p:cNvPr id="11" name="TextBox 11"/>
          <p:cNvSpPr txBox="1"/>
          <p:nvPr/>
        </p:nvSpPr>
        <p:spPr>
          <a:xfrm>
            <a:off x="372953" y="2498622"/>
            <a:ext cx="7004725" cy="7035268"/>
          </a:xfrm>
          <a:prstGeom prst="rect">
            <a:avLst/>
          </a:prstGeom>
        </p:spPr>
        <p:txBody>
          <a:bodyPr lIns="0" tIns="0" rIns="0" bIns="0" rtlCol="0" anchor="t">
            <a:spAutoFit/>
          </a:bodyPr>
          <a:lstStyle/>
          <a:p>
            <a:pPr algn="l">
              <a:lnSpc>
                <a:spcPts val="4318"/>
              </a:lnSpc>
            </a:pPr>
            <a:r>
              <a:rPr lang="en-US" sz="3084">
                <a:solidFill>
                  <a:srgbClr val="FFFFFF"/>
                </a:solidFill>
                <a:latin typeface="Arimo"/>
              </a:rPr>
              <a:t>In hospital, it is important for the staffs to monitor the daily schedule of all the doctors and nurses especially when it comes to the need of the patients. On our project, we made a simple but reliable hospital data management system. </a:t>
            </a:r>
          </a:p>
          <a:p>
            <a:pPr algn="l">
              <a:lnSpc>
                <a:spcPts val="4318"/>
              </a:lnSpc>
            </a:pPr>
            <a:r>
              <a:rPr lang="en-US" sz="3084">
                <a:solidFill>
                  <a:srgbClr val="FFFFFF"/>
                </a:solidFill>
                <a:latin typeface="Arimo"/>
              </a:rPr>
              <a:t>First, I'm going to explain to you the functions of each slide that I will share to you and later on we will explain the codes that has been used in order for this system to work properly.</a:t>
            </a:r>
          </a:p>
          <a:p>
            <a:pPr algn="l">
              <a:lnSpc>
                <a:spcPts val="4318"/>
              </a:lnSpc>
            </a:pPr>
            <a:endParaRPr lang="en-US" sz="3084">
              <a:solidFill>
                <a:srgbClr val="FFFFFF"/>
              </a:solidFill>
              <a:latin typeface="Arimo"/>
            </a:endParaRPr>
          </a:p>
        </p:txBody>
      </p:sp>
      <p:sp>
        <p:nvSpPr>
          <p:cNvPr id="12" name="Freeform 12"/>
          <p:cNvSpPr/>
          <p:nvPr/>
        </p:nvSpPr>
        <p:spPr>
          <a:xfrm>
            <a:off x="14138040" y="9072699"/>
            <a:ext cx="612311" cy="601178"/>
          </a:xfrm>
          <a:custGeom>
            <a:avLst/>
            <a:gdLst/>
            <a:ahLst/>
            <a:cxnLst/>
            <a:rect l="l" t="t" r="r" b="b"/>
            <a:pathLst>
              <a:path w="612311" h="601178">
                <a:moveTo>
                  <a:pt x="0" y="0"/>
                </a:moveTo>
                <a:lnTo>
                  <a:pt x="612311" y="0"/>
                </a:lnTo>
                <a:lnTo>
                  <a:pt x="612311" y="601179"/>
                </a:lnTo>
                <a:lnTo>
                  <a:pt x="0" y="6011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5820710"/>
            <a:ext cx="18288000" cy="9393756"/>
            <a:chOff x="0" y="0"/>
            <a:chExt cx="7928180" cy="4072363"/>
          </a:xfrm>
        </p:grpSpPr>
        <p:sp>
          <p:nvSpPr>
            <p:cNvPr id="3" name="Freeform 3"/>
            <p:cNvSpPr/>
            <p:nvPr/>
          </p:nvSpPr>
          <p:spPr>
            <a:xfrm>
              <a:off x="0" y="0"/>
              <a:ext cx="7928180" cy="4072363"/>
            </a:xfrm>
            <a:custGeom>
              <a:avLst/>
              <a:gdLst/>
              <a:ahLst/>
              <a:cxnLst/>
              <a:rect l="l" t="t" r="r" b="b"/>
              <a:pathLst>
                <a:path w="7928180" h="4072363">
                  <a:moveTo>
                    <a:pt x="0" y="0"/>
                  </a:moveTo>
                  <a:lnTo>
                    <a:pt x="7928180" y="0"/>
                  </a:lnTo>
                  <a:lnTo>
                    <a:pt x="7928180" y="4072363"/>
                  </a:lnTo>
                  <a:lnTo>
                    <a:pt x="0" y="4072363"/>
                  </a:lnTo>
                  <a:close/>
                </a:path>
              </a:pathLst>
            </a:custGeom>
            <a:solidFill>
              <a:srgbClr val="CAE7E4"/>
            </a:solidFill>
          </p:spPr>
        </p:sp>
      </p:grpSp>
      <p:sp>
        <p:nvSpPr>
          <p:cNvPr id="4" name="TextBox 4"/>
          <p:cNvSpPr txBox="1"/>
          <p:nvPr/>
        </p:nvSpPr>
        <p:spPr>
          <a:xfrm>
            <a:off x="2324100" y="6570288"/>
            <a:ext cx="13639800" cy="4116512"/>
          </a:xfrm>
          <a:prstGeom prst="rect">
            <a:avLst/>
          </a:prstGeom>
        </p:spPr>
        <p:txBody>
          <a:bodyPr wrap="square" lIns="0" tIns="0" rIns="0" bIns="0" rtlCol="0" anchor="t">
            <a:spAutoFit/>
          </a:bodyPr>
          <a:lstStyle/>
          <a:p>
            <a:pPr algn="ctr">
              <a:lnSpc>
                <a:spcPts val="6490"/>
              </a:lnSpc>
            </a:pPr>
            <a:r>
              <a:rPr lang="en-US" sz="4400" spc="51" dirty="0">
                <a:solidFill>
                  <a:srgbClr val="2E3136"/>
                </a:solidFill>
                <a:latin typeface="Times New Roman"/>
              </a:rPr>
              <a:t>FIRST IS THE LOG-IN PAGE. IN THIS PANEL, ONLY THE PERSON WITH THE AUTHORITY TO USE IT CAN LOG-IN AND MAY BE ABLE TO SEE THE APPOINTMENTS OF DOCTORS AND PATIENTS.</a:t>
            </a:r>
          </a:p>
          <a:p>
            <a:pPr algn="ctr">
              <a:lnSpc>
                <a:spcPts val="6149"/>
              </a:lnSpc>
            </a:pPr>
            <a:endParaRPr lang="en-US" sz="5192" spc="51" dirty="0">
              <a:solidFill>
                <a:srgbClr val="2E3136"/>
              </a:solidFill>
              <a:latin typeface="Times New Roman"/>
            </a:endParaRPr>
          </a:p>
        </p:txBody>
      </p:sp>
      <p:sp>
        <p:nvSpPr>
          <p:cNvPr id="6" name="Freeform 6"/>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346809"/>
            <a:ext cx="18288000" cy="5820710"/>
          </a:xfrm>
          <a:custGeom>
            <a:avLst/>
            <a:gdLst/>
            <a:ahLst/>
            <a:cxnLst/>
            <a:rect l="l" t="t" r="r" b="b"/>
            <a:pathLst>
              <a:path w="18288000" h="5820710">
                <a:moveTo>
                  <a:pt x="0" y="0"/>
                </a:moveTo>
                <a:lnTo>
                  <a:pt x="18288000" y="0"/>
                </a:lnTo>
                <a:lnTo>
                  <a:pt x="18288000" y="5820710"/>
                </a:lnTo>
                <a:lnTo>
                  <a:pt x="0" y="5820710"/>
                </a:lnTo>
                <a:lnTo>
                  <a:pt x="0" y="0"/>
                </a:lnTo>
                <a:close/>
              </a:path>
            </a:pathLst>
          </a:custGeom>
          <a:blipFill>
            <a:blip r:embed="rId4"/>
            <a:stretch>
              <a:fillRect t="-23223" b="-28691"/>
            </a:stretch>
          </a:blipFill>
        </p:spPr>
      </p:sp>
      <p:sp>
        <p:nvSpPr>
          <p:cNvPr id="5" name="Freeform 5"/>
          <p:cNvSpPr/>
          <p:nvPr/>
        </p:nvSpPr>
        <p:spPr>
          <a:xfrm rot="8245086">
            <a:off x="16350504" y="-2015604"/>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4688079"/>
            <a:ext cx="18288000" cy="5598921"/>
            <a:chOff x="0" y="0"/>
            <a:chExt cx="12503915" cy="3828108"/>
          </a:xfrm>
        </p:grpSpPr>
        <p:sp>
          <p:nvSpPr>
            <p:cNvPr id="3" name="Freeform 3"/>
            <p:cNvSpPr/>
            <p:nvPr/>
          </p:nvSpPr>
          <p:spPr>
            <a:xfrm>
              <a:off x="0" y="0"/>
              <a:ext cx="12503915" cy="3828108"/>
            </a:xfrm>
            <a:custGeom>
              <a:avLst/>
              <a:gdLst/>
              <a:ahLst/>
              <a:cxnLst/>
              <a:rect l="l" t="t" r="r" b="b"/>
              <a:pathLst>
                <a:path w="12503915" h="3828108">
                  <a:moveTo>
                    <a:pt x="0" y="0"/>
                  </a:moveTo>
                  <a:lnTo>
                    <a:pt x="12503915" y="0"/>
                  </a:lnTo>
                  <a:lnTo>
                    <a:pt x="12503915" y="3828108"/>
                  </a:lnTo>
                  <a:lnTo>
                    <a:pt x="0" y="3828108"/>
                  </a:lnTo>
                  <a:close/>
                </a:path>
              </a:pathLst>
            </a:custGeom>
            <a:solidFill>
              <a:srgbClr val="CAE7E4"/>
            </a:solidFill>
          </p:spPr>
        </p:sp>
      </p:grpSp>
      <p:sp>
        <p:nvSpPr>
          <p:cNvPr id="4" name="TextBox 4"/>
          <p:cNvSpPr txBox="1"/>
          <p:nvPr/>
        </p:nvSpPr>
        <p:spPr>
          <a:xfrm>
            <a:off x="1701244" y="6183343"/>
            <a:ext cx="14885510" cy="3775072"/>
          </a:xfrm>
          <a:prstGeom prst="rect">
            <a:avLst/>
          </a:prstGeom>
        </p:spPr>
        <p:txBody>
          <a:bodyPr wrap="square" lIns="0" tIns="0" rIns="0" bIns="0" rtlCol="0" anchor="t">
            <a:spAutoFit/>
          </a:bodyPr>
          <a:lstStyle/>
          <a:p>
            <a:pPr algn="ctr">
              <a:lnSpc>
                <a:spcPts val="5973"/>
              </a:lnSpc>
            </a:pPr>
            <a:r>
              <a:rPr lang="en-US" sz="4000" spc="47" dirty="0">
                <a:solidFill>
                  <a:srgbClr val="2E3136"/>
                </a:solidFill>
                <a:latin typeface="Times New Roman"/>
              </a:rPr>
              <a:t>SECOND IS THE MAIN DASHBOARD. IN THIS PANEL, YOU CAN SEE HERE THE MAIN DASHBOARD OF THE SYSTEM. HERE YOU CHOOSE AMONG THE DOCTOR,NURSE,OR PATIENT TO SEE THEIR RESPECTIVE APPOINTMENTS AND OTHER ACTIVITIES.</a:t>
            </a:r>
          </a:p>
        </p:txBody>
      </p:sp>
      <p:sp>
        <p:nvSpPr>
          <p:cNvPr id="6" name="Freeform 6"/>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00850" y="404554"/>
            <a:ext cx="17086297" cy="5450204"/>
          </a:xfrm>
          <a:custGeom>
            <a:avLst/>
            <a:gdLst/>
            <a:ahLst/>
            <a:cxnLst/>
            <a:rect l="l" t="t" r="r" b="b"/>
            <a:pathLst>
              <a:path w="17086297" h="5450204">
                <a:moveTo>
                  <a:pt x="0" y="0"/>
                </a:moveTo>
                <a:lnTo>
                  <a:pt x="17086298" y="0"/>
                </a:lnTo>
                <a:lnTo>
                  <a:pt x="17086298" y="5450204"/>
                </a:lnTo>
                <a:lnTo>
                  <a:pt x="0" y="5450204"/>
                </a:lnTo>
                <a:lnTo>
                  <a:pt x="0" y="0"/>
                </a:lnTo>
                <a:close/>
              </a:path>
            </a:pathLst>
          </a:custGeom>
          <a:blipFill>
            <a:blip r:embed="rId4"/>
            <a:stretch>
              <a:fillRect t="-30093" r="-15611" b="-42569"/>
            </a:stretch>
          </a:blipFill>
        </p:spPr>
      </p:sp>
      <p:sp>
        <p:nvSpPr>
          <p:cNvPr id="5" name="Freeform 5"/>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57300" y="5821963"/>
            <a:ext cx="15773400" cy="4016292"/>
          </a:xfrm>
          <a:prstGeom prst="rect">
            <a:avLst/>
          </a:prstGeom>
        </p:spPr>
        <p:txBody>
          <a:bodyPr wrap="square" lIns="0" tIns="0" rIns="0" bIns="0" rtlCol="0" anchor="t">
            <a:spAutoFit/>
          </a:bodyPr>
          <a:lstStyle/>
          <a:p>
            <a:pPr algn="ctr">
              <a:lnSpc>
                <a:spcPts val="5324"/>
              </a:lnSpc>
            </a:pPr>
            <a:r>
              <a:rPr lang="en-US" sz="3600" spc="42" dirty="0">
                <a:solidFill>
                  <a:srgbClr val="2E3136"/>
                </a:solidFill>
                <a:latin typeface="Times New Roman"/>
              </a:rPr>
              <a:t>THIRD IS THE DOCTOR DASHBOARD. IN THIS PANEL, WE CAN SEE THE NAMES AND SPECIALIZATION OF ALL THE DOCTORS IN THAT HOSPITAL. IF YOU HAVE AN ACCESS AND THE AUTHORITY TO OPEN IT THEN YOU CAN VIEW THE APPOINTMENTS OF ALL THE DOCTORS AND YOU MAY BE ABLE TO CHANGE IT IF NEEDED AND UPON REQUEST BY THE DOCTOR</a:t>
            </a:r>
          </a:p>
        </p:txBody>
      </p:sp>
      <p:sp>
        <p:nvSpPr>
          <p:cNvPr id="7" name="Freeform 7"/>
          <p:cNvSpPr/>
          <p:nvPr/>
        </p:nvSpPr>
        <p:spPr>
          <a:xfrm>
            <a:off x="303704" y="448745"/>
            <a:ext cx="17680592" cy="5161896"/>
          </a:xfrm>
          <a:custGeom>
            <a:avLst/>
            <a:gdLst/>
            <a:ahLst/>
            <a:cxnLst/>
            <a:rect l="l" t="t" r="r" b="b"/>
            <a:pathLst>
              <a:path w="17680592" h="5161896">
                <a:moveTo>
                  <a:pt x="0" y="0"/>
                </a:moveTo>
                <a:lnTo>
                  <a:pt x="17680593" y="0"/>
                </a:lnTo>
                <a:lnTo>
                  <a:pt x="17680593" y="5161896"/>
                </a:lnTo>
                <a:lnTo>
                  <a:pt x="0" y="5161896"/>
                </a:lnTo>
                <a:lnTo>
                  <a:pt x="0" y="0"/>
                </a:lnTo>
                <a:close/>
              </a:path>
            </a:pathLst>
          </a:custGeom>
          <a:blipFill>
            <a:blip r:embed="rId4"/>
            <a:stretch>
              <a:fillRect t="-18698" b="-41646"/>
            </a:stretch>
          </a:blipFill>
        </p:spPr>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45857" y="551765"/>
            <a:ext cx="17596286" cy="4842322"/>
          </a:xfrm>
          <a:custGeom>
            <a:avLst/>
            <a:gdLst/>
            <a:ahLst/>
            <a:cxnLst/>
            <a:rect l="l" t="t" r="r" b="b"/>
            <a:pathLst>
              <a:path w="17596286" h="4842322">
                <a:moveTo>
                  <a:pt x="0" y="0"/>
                </a:moveTo>
                <a:lnTo>
                  <a:pt x="17596286" y="0"/>
                </a:lnTo>
                <a:lnTo>
                  <a:pt x="17596286" y="4842322"/>
                </a:lnTo>
                <a:lnTo>
                  <a:pt x="0" y="4842322"/>
                </a:lnTo>
                <a:lnTo>
                  <a:pt x="0" y="0"/>
                </a:lnTo>
                <a:close/>
              </a:path>
            </a:pathLst>
          </a:custGeom>
          <a:blipFill>
            <a:blip r:embed="rId4"/>
            <a:stretch>
              <a:fillRect t="-34140" b="-38633"/>
            </a:stretch>
          </a:blipFill>
        </p:spPr>
      </p:sp>
      <p:sp>
        <p:nvSpPr>
          <p:cNvPr id="7" name="TextBox 7"/>
          <p:cNvSpPr txBox="1"/>
          <p:nvPr/>
        </p:nvSpPr>
        <p:spPr>
          <a:xfrm>
            <a:off x="1516299" y="5862244"/>
            <a:ext cx="15255402" cy="3653244"/>
          </a:xfrm>
          <a:prstGeom prst="rect">
            <a:avLst/>
          </a:prstGeom>
        </p:spPr>
        <p:txBody>
          <a:bodyPr wrap="square" lIns="0" tIns="0" rIns="0" bIns="0" rtlCol="0" anchor="t">
            <a:spAutoFit/>
          </a:bodyPr>
          <a:lstStyle/>
          <a:p>
            <a:pPr algn="ctr">
              <a:lnSpc>
                <a:spcPts val="5807"/>
              </a:lnSpc>
            </a:pPr>
            <a:r>
              <a:rPr lang="en-US" sz="3600" spc="46" dirty="0">
                <a:solidFill>
                  <a:srgbClr val="2E3136"/>
                </a:solidFill>
                <a:latin typeface="Times New Roman"/>
              </a:rPr>
              <a:t>FOURTH IS THE NURSE DASHBOARD. IN THIS PANEL, WE CAN SEE THE NAMES OF ALL THE NURSES IN THAT HOSPITAL. IF YOU HAVE AN ACCESS AND THE AUTHORITY TO OPEN IT THEN YOU CAN VIEW THE APPOINTMENTS OF ALL THE NURSES AND YOU MAY BE ABLE TO CHANGE IT IF NEEDED AND UPON REQUEST BY THE NURSE</a:t>
            </a:r>
          </a:p>
        </p:txBody>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4925929"/>
            <a:ext cx="18288000" cy="5361071"/>
            <a:chOff x="0" y="0"/>
            <a:chExt cx="12503915" cy="3665484"/>
          </a:xfrm>
        </p:grpSpPr>
        <p:sp>
          <p:nvSpPr>
            <p:cNvPr id="3" name="Freeform 3"/>
            <p:cNvSpPr/>
            <p:nvPr/>
          </p:nvSpPr>
          <p:spPr>
            <a:xfrm>
              <a:off x="0" y="0"/>
              <a:ext cx="12503915" cy="3665484"/>
            </a:xfrm>
            <a:custGeom>
              <a:avLst/>
              <a:gdLst/>
              <a:ahLst/>
              <a:cxnLst/>
              <a:rect l="l" t="t" r="r" b="b"/>
              <a:pathLst>
                <a:path w="12503915" h="3665484">
                  <a:moveTo>
                    <a:pt x="0" y="0"/>
                  </a:moveTo>
                  <a:lnTo>
                    <a:pt x="12503915" y="0"/>
                  </a:lnTo>
                  <a:lnTo>
                    <a:pt x="12503915" y="3665484"/>
                  </a:lnTo>
                  <a:lnTo>
                    <a:pt x="0" y="3665484"/>
                  </a:lnTo>
                  <a:close/>
                </a:path>
              </a:pathLst>
            </a:custGeom>
            <a:solidFill>
              <a:srgbClr val="CAE7E4"/>
            </a:solidFill>
          </p:spPr>
        </p:sp>
      </p:grpSp>
      <p:sp>
        <p:nvSpPr>
          <p:cNvPr id="5" name="Freeform 5"/>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0512" y="374357"/>
            <a:ext cx="17796766" cy="4925929"/>
          </a:xfrm>
          <a:custGeom>
            <a:avLst/>
            <a:gdLst/>
            <a:ahLst/>
            <a:cxnLst/>
            <a:rect l="l" t="t" r="r" b="b"/>
            <a:pathLst>
              <a:path w="17796766" h="4925929">
                <a:moveTo>
                  <a:pt x="0" y="0"/>
                </a:moveTo>
                <a:lnTo>
                  <a:pt x="17796766" y="0"/>
                </a:lnTo>
                <a:lnTo>
                  <a:pt x="17796766" y="4925929"/>
                </a:lnTo>
                <a:lnTo>
                  <a:pt x="0" y="4925929"/>
                </a:lnTo>
                <a:lnTo>
                  <a:pt x="0" y="0"/>
                </a:lnTo>
                <a:close/>
              </a:path>
            </a:pathLst>
          </a:custGeom>
          <a:blipFill>
            <a:blip r:embed="rId4"/>
            <a:stretch>
              <a:fillRect l="-1652" t="-38304" b="-34696"/>
            </a:stretch>
          </a:blipFill>
        </p:spPr>
      </p:sp>
      <p:sp>
        <p:nvSpPr>
          <p:cNvPr id="7" name="TextBox 7"/>
          <p:cNvSpPr txBox="1"/>
          <p:nvPr/>
        </p:nvSpPr>
        <p:spPr>
          <a:xfrm>
            <a:off x="90272" y="5524500"/>
            <a:ext cx="17997247" cy="3580275"/>
          </a:xfrm>
          <a:prstGeom prst="rect">
            <a:avLst/>
          </a:prstGeom>
        </p:spPr>
        <p:txBody>
          <a:bodyPr lIns="0" tIns="0" rIns="0" bIns="0" rtlCol="0" anchor="t">
            <a:spAutoFit/>
          </a:bodyPr>
          <a:lstStyle/>
          <a:p>
            <a:pPr algn="ctr">
              <a:lnSpc>
                <a:spcPts val="5695"/>
              </a:lnSpc>
            </a:pPr>
            <a:r>
              <a:rPr lang="en-US" sz="3600" spc="45" dirty="0">
                <a:solidFill>
                  <a:srgbClr val="2E3136"/>
                </a:solidFill>
                <a:latin typeface="Times New Roman"/>
              </a:rPr>
              <a:t>FIFTH IS THE PATIENT DASHBOARD. IN THIS PANEL, WE CAN SEE THE NAMES AND OTHER PERSONAL DETAILS OF ALL THE PATIENTS THAT IS ADMITTED IN THAT HOSPITAL. IF YOU HAVE AN ACCESS AND THE AUTHORITY TO OPEN IT THEN YOU CAN VIEW THE APPOINTMENTS OF ALL THE PATIENTS AND YOU MAY BE ABLE TO CHANGE IT IF NEEDED AND UPON REQUEST BY THE DOCTOR.</a:t>
            </a:r>
          </a:p>
        </p:txBody>
      </p:sp>
      <p:sp>
        <p:nvSpPr>
          <p:cNvPr id="4" name="Freeform 4"/>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914</Words>
  <Application>Microsoft Office PowerPoint</Application>
  <PresentationFormat>Custom</PresentationFormat>
  <Paragraphs>44</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Arimo Italics</vt:lpstr>
      <vt:lpstr>Calibri</vt:lpstr>
      <vt:lpstr>Arimo Bold</vt:lpstr>
      <vt:lpstr>Arial</vt:lpstr>
      <vt:lpstr>Quicksand Bold</vt:lpstr>
      <vt:lpstr>Clear Sans Bold</vt:lpstr>
      <vt:lpstr>Open Sans Extra Bold</vt:lpstr>
      <vt:lpstr>Times New Roman</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Orange Blue Creative Healthcare Facility Presentation</dc:title>
  <dc:creator>Acer</dc:creator>
  <cp:lastModifiedBy>jemrigor02@gmail.com</cp:lastModifiedBy>
  <cp:revision>6</cp:revision>
  <dcterms:created xsi:type="dcterms:W3CDTF">2006-08-16T00:00:00Z</dcterms:created>
  <dcterms:modified xsi:type="dcterms:W3CDTF">2024-06-17T15:16:24Z</dcterms:modified>
  <dc:identifier>DAGIKZ9GOWc</dc:identifier>
</cp:coreProperties>
</file>